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65" d="100"/>
          <a:sy n="165" d="100"/>
        </p:scale>
        <p:origin x="1032" y="298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6867-8D29-8E41-BB20-69B4F2E1FA96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A86E-65E8-A94A-82C5-16C8D9916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451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6867-8D29-8E41-BB20-69B4F2E1FA96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A86E-65E8-A94A-82C5-16C8D9916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14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6867-8D29-8E41-BB20-69B4F2E1FA96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A86E-65E8-A94A-82C5-16C8D9916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997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6867-8D29-8E41-BB20-69B4F2E1FA96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A86E-65E8-A94A-82C5-16C8D9916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9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6867-8D29-8E41-BB20-69B4F2E1FA96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A86E-65E8-A94A-82C5-16C8D9916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5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6867-8D29-8E41-BB20-69B4F2E1FA96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A86E-65E8-A94A-82C5-16C8D9916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120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6867-8D29-8E41-BB20-69B4F2E1FA96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A86E-65E8-A94A-82C5-16C8D9916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631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6867-8D29-8E41-BB20-69B4F2E1FA96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A86E-65E8-A94A-82C5-16C8D9916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60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6867-8D29-8E41-BB20-69B4F2E1FA96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A86E-65E8-A94A-82C5-16C8D9916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186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6867-8D29-8E41-BB20-69B4F2E1FA96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A86E-65E8-A94A-82C5-16C8D9916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74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D6867-8D29-8E41-BB20-69B4F2E1FA96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DA86E-65E8-A94A-82C5-16C8D9916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820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D6867-8D29-8E41-BB20-69B4F2E1FA96}" type="datetimeFigureOut">
              <a:rPr lang="en-US" smtClean="0"/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DA86E-65E8-A94A-82C5-16C8D9916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1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41278"/>
            <a:ext cx="6858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u="sng" dirty="0">
                <a:latin typeface="Abadi MT Condensed Extra Bold"/>
                <a:cs typeface="Abadi MT Condensed Extra Bold"/>
              </a:rPr>
              <a:t>LES AMIS DE </a:t>
            </a:r>
            <a:r>
              <a:rPr lang="en-US" u="sng" dirty="0" smtClean="0">
                <a:latin typeface="Abadi MT Condensed Extra Bold"/>
                <a:cs typeface="Abadi MT Condensed Extra Bold"/>
              </a:rPr>
              <a:t>L’AFRIQUE (du </a:t>
            </a:r>
            <a:r>
              <a:rPr lang="en-US" u="sng" smtClean="0">
                <a:latin typeface="Abadi MT Condensed Extra Bold"/>
                <a:cs typeface="Abadi MT Condensed Extra Bold"/>
              </a:rPr>
              <a:t>nord</a:t>
            </a:r>
            <a:r>
              <a:rPr lang="en-US" u="sng" dirty="0" smtClean="0">
                <a:latin typeface="Abadi MT Condensed Extra Bold"/>
                <a:cs typeface="Abadi MT Condensed Extra Bold"/>
              </a:rPr>
              <a:t> et de </a:t>
            </a:r>
            <a:r>
              <a:rPr lang="en-US" u="sng" dirty="0" err="1" smtClean="0">
                <a:latin typeface="Abadi MT Condensed Extra Bold"/>
                <a:cs typeface="Abadi MT Condensed Extra Bold"/>
              </a:rPr>
              <a:t>l’ouest</a:t>
            </a:r>
            <a:r>
              <a:rPr lang="en-US" u="sng" dirty="0" smtClean="0">
                <a:latin typeface="Abadi MT Condensed Extra Bold"/>
                <a:cs typeface="Abadi MT Condensed Extra Bold"/>
              </a:rPr>
              <a:t>)</a:t>
            </a:r>
            <a:endParaRPr lang="en-US" dirty="0">
              <a:latin typeface="Abadi MT Condensed Extra Bold"/>
              <a:cs typeface="Abadi MT Condensed Extra Bold"/>
            </a:endParaRPr>
          </a:p>
          <a:p>
            <a:pPr algn="ctr"/>
            <a:r>
              <a:rPr lang="en-US" sz="1200" dirty="0">
                <a:latin typeface="Apple Chancery"/>
                <a:cs typeface="Apple Chancery"/>
              </a:rPr>
              <a:t>(Random pairs within the class</a:t>
            </a:r>
            <a:r>
              <a:rPr lang="en-US" sz="1200" dirty="0" smtClean="0">
                <a:latin typeface="Apple Chancery"/>
                <a:cs typeface="Apple Chancery"/>
              </a:rPr>
              <a:t>)</a:t>
            </a:r>
          </a:p>
          <a:p>
            <a:pPr algn="ctr"/>
            <a:endParaRPr lang="en-US" sz="1200" dirty="0">
              <a:latin typeface="Apple Chancery"/>
              <a:cs typeface="Apple Chancery"/>
            </a:endParaRPr>
          </a:p>
          <a:p>
            <a:pPr algn="ctr"/>
            <a:r>
              <a:rPr lang="en-US" sz="1100" b="1" u="sng" dirty="0">
                <a:latin typeface="Apple Chancery"/>
                <a:cs typeface="Apple Chancery"/>
              </a:rPr>
              <a:t>Instructions</a:t>
            </a:r>
            <a:r>
              <a:rPr lang="en-US" sz="1100" dirty="0">
                <a:latin typeface="Apple Chancery"/>
                <a:cs typeface="Apple Chancery"/>
              </a:rPr>
              <a:t>: </a:t>
            </a:r>
            <a:r>
              <a:rPr lang="en-US" sz="1100" dirty="0" err="1">
                <a:latin typeface="Apple Chancery"/>
                <a:cs typeface="Apple Chancery"/>
              </a:rPr>
              <a:t>Trouver</a:t>
            </a:r>
            <a:r>
              <a:rPr lang="en-US" sz="1100" dirty="0">
                <a:latin typeface="Apple Chancery"/>
                <a:cs typeface="Apple Chancery"/>
              </a:rPr>
              <a:t> un “</a:t>
            </a:r>
            <a:r>
              <a:rPr lang="en-US" sz="1100" dirty="0" err="1">
                <a:latin typeface="Apple Chancery"/>
                <a:cs typeface="Apple Chancery"/>
              </a:rPr>
              <a:t>ami</a:t>
            </a:r>
            <a:r>
              <a:rPr lang="en-US" sz="1100" dirty="0">
                <a:latin typeface="Apple Chancery"/>
                <a:cs typeface="Apple Chancery"/>
              </a:rPr>
              <a:t> </a:t>
            </a:r>
            <a:r>
              <a:rPr lang="en-US" sz="1100" dirty="0" err="1">
                <a:latin typeface="Apple Chancery"/>
                <a:cs typeface="Apple Chancery"/>
              </a:rPr>
              <a:t>d’étudier</a:t>
            </a:r>
            <a:r>
              <a:rPr lang="en-US" sz="1100" dirty="0">
                <a:latin typeface="Apple Chancery"/>
                <a:cs typeface="Apple Chancery"/>
              </a:rPr>
              <a:t>” different pour </a:t>
            </a:r>
            <a:r>
              <a:rPr lang="en-US" sz="1100" dirty="0" err="1">
                <a:latin typeface="Apple Chancery"/>
                <a:cs typeface="Apple Chancery"/>
              </a:rPr>
              <a:t>chaque</a:t>
            </a:r>
            <a:r>
              <a:rPr lang="en-US" sz="1100" dirty="0">
                <a:latin typeface="Apple Chancery"/>
                <a:cs typeface="Apple Chancery"/>
              </a:rPr>
              <a:t> pays </a:t>
            </a:r>
            <a:r>
              <a:rPr lang="en-US" sz="1100" dirty="0" err="1">
                <a:latin typeface="Apple Chancery"/>
                <a:cs typeface="Apple Chancery"/>
              </a:rPr>
              <a:t>indiqué</a:t>
            </a:r>
            <a:r>
              <a:rPr lang="en-US" sz="1100" dirty="0">
                <a:latin typeface="Apple Chancery"/>
                <a:cs typeface="Apple Chancery"/>
              </a:rPr>
              <a:t> </a:t>
            </a:r>
            <a:r>
              <a:rPr lang="en-US" sz="1100" dirty="0" err="1">
                <a:latin typeface="Apple Chancery"/>
                <a:cs typeface="Apple Chancery"/>
              </a:rPr>
              <a:t>sur</a:t>
            </a:r>
            <a:r>
              <a:rPr lang="en-US" sz="1100" dirty="0">
                <a:latin typeface="Apple Chancery"/>
                <a:cs typeface="Apple Chancery"/>
              </a:rPr>
              <a:t> la </a:t>
            </a:r>
            <a:r>
              <a:rPr lang="en-US" sz="1100" dirty="0" smtClean="0">
                <a:latin typeface="Apple Chancery"/>
                <a:cs typeface="Apple Chancery"/>
              </a:rPr>
              <a:t>carte.</a:t>
            </a:r>
          </a:p>
          <a:p>
            <a:pPr algn="ctr"/>
            <a:r>
              <a:rPr lang="en-US" sz="1100" b="1" u="sng" dirty="0" smtClean="0">
                <a:latin typeface="Apple Chancery"/>
                <a:cs typeface="Apple Chancery"/>
              </a:rPr>
              <a:t>Instructions</a:t>
            </a:r>
            <a:r>
              <a:rPr lang="en-US" sz="1100" dirty="0">
                <a:latin typeface="Apple Chancery"/>
                <a:cs typeface="Apple Chancery"/>
              </a:rPr>
              <a:t>: Find a different “study buddy” for each city indicated on the map.</a:t>
            </a:r>
            <a:r>
              <a:rPr lang="en-US" sz="1100" dirty="0" smtClean="0">
                <a:effectLst/>
                <a:latin typeface="Apple Chancery"/>
                <a:cs typeface="Apple Chancery"/>
              </a:rPr>
              <a:t> </a:t>
            </a:r>
            <a:endParaRPr lang="en-US" sz="1100" dirty="0">
              <a:latin typeface="Apple Chancery"/>
              <a:cs typeface="Apple Chancery"/>
            </a:endParaRPr>
          </a:p>
        </p:txBody>
      </p:sp>
      <p:pic>
        <p:nvPicPr>
          <p:cNvPr id="5" name="Picture 4" descr="Screen Shot 2015-09-01 at 10.17.09 A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219" b="52535"/>
          <a:stretch/>
        </p:blipFill>
        <p:spPr>
          <a:xfrm>
            <a:off x="1475083" y="2928513"/>
            <a:ext cx="3949396" cy="408401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00120" y="2806217"/>
            <a:ext cx="2139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</a:t>
            </a:r>
            <a:r>
              <a:rPr lang="en-US" sz="1200" dirty="0" smtClean="0"/>
              <a:t>.___________________</a:t>
            </a:r>
            <a:endParaRPr lang="en-US" sz="12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839576" y="3024909"/>
            <a:ext cx="1148968" cy="724957"/>
          </a:xfrm>
          <a:prstGeom prst="straightConnector1">
            <a:avLst/>
          </a:prstGeom>
          <a:ln w="635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69815" y="2967894"/>
            <a:ext cx="7389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 </a:t>
            </a:r>
            <a:r>
              <a:rPr lang="en-US" sz="1000" dirty="0" err="1" smtClean="0"/>
              <a:t>Maroc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2624666" y="2130274"/>
            <a:ext cx="2139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</a:t>
            </a:r>
            <a:r>
              <a:rPr lang="en-US" sz="1200" dirty="0" smtClean="0"/>
              <a:t>.___________________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119808" y="2381005"/>
            <a:ext cx="0" cy="1368861"/>
          </a:xfrm>
          <a:prstGeom prst="straightConnector1">
            <a:avLst/>
          </a:prstGeom>
          <a:ln w="635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718243" y="2818969"/>
            <a:ext cx="2139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</a:t>
            </a:r>
            <a:r>
              <a:rPr lang="en-US" sz="1200" dirty="0" smtClean="0"/>
              <a:t>.___________________</a:t>
            </a:r>
            <a:endParaRPr lang="en-US" sz="12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718243" y="3024909"/>
            <a:ext cx="952884" cy="323273"/>
          </a:xfrm>
          <a:prstGeom prst="straightConnector1">
            <a:avLst/>
          </a:prstGeom>
          <a:ln w="635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832483" y="2310465"/>
            <a:ext cx="7389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Algèrie</a:t>
            </a:r>
            <a:endParaRPr lang="en-US" sz="1000" dirty="0"/>
          </a:p>
        </p:txBody>
      </p:sp>
      <p:sp>
        <p:nvSpPr>
          <p:cNvPr id="21" name="TextBox 20"/>
          <p:cNvSpPr txBox="1"/>
          <p:nvPr/>
        </p:nvSpPr>
        <p:spPr>
          <a:xfrm>
            <a:off x="5563368" y="2997380"/>
            <a:ext cx="7389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 </a:t>
            </a:r>
            <a:r>
              <a:rPr lang="en-US" sz="1000" dirty="0" err="1" smtClean="0"/>
              <a:t>Tunisie</a:t>
            </a:r>
            <a:endParaRPr lang="en-US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246302" y="4256455"/>
            <a:ext cx="2139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4.___________________</a:t>
            </a:r>
            <a:endParaRPr lang="en-US" sz="1200" dirty="0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1901152" y="4486791"/>
            <a:ext cx="1445490" cy="877455"/>
          </a:xfrm>
          <a:prstGeom prst="straightConnector1">
            <a:avLst/>
          </a:prstGeom>
          <a:ln w="635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6969" y="5087247"/>
            <a:ext cx="2139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5</a:t>
            </a:r>
            <a:r>
              <a:rPr lang="en-US" sz="1200" dirty="0" smtClean="0"/>
              <a:t>.___________________</a:t>
            </a:r>
            <a:endParaRPr lang="en-US" sz="12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685636" y="5283528"/>
            <a:ext cx="460278" cy="469516"/>
          </a:xfrm>
          <a:prstGeom prst="straightConnector1">
            <a:avLst/>
          </a:prstGeom>
          <a:ln w="635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23391" y="4427287"/>
            <a:ext cx="7389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 Mali</a:t>
            </a:r>
            <a:endParaRPr lang="en-US" sz="1000" dirty="0"/>
          </a:p>
        </p:txBody>
      </p:sp>
      <p:sp>
        <p:nvSpPr>
          <p:cNvPr id="34" name="TextBox 33"/>
          <p:cNvSpPr txBox="1"/>
          <p:nvPr/>
        </p:nvSpPr>
        <p:spPr>
          <a:xfrm>
            <a:off x="337126" y="5272065"/>
            <a:ext cx="7389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Sénégal</a:t>
            </a:r>
            <a:endParaRPr lang="en-US" sz="1000" dirty="0"/>
          </a:p>
        </p:txBody>
      </p:sp>
      <p:sp>
        <p:nvSpPr>
          <p:cNvPr id="35" name="TextBox 34"/>
          <p:cNvSpPr txBox="1"/>
          <p:nvPr/>
        </p:nvSpPr>
        <p:spPr>
          <a:xfrm>
            <a:off x="6157" y="6026829"/>
            <a:ext cx="2139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6.___________________</a:t>
            </a:r>
            <a:endParaRPr lang="en-US" sz="1200" dirty="0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616364" y="6117307"/>
            <a:ext cx="719665" cy="78865"/>
          </a:xfrm>
          <a:prstGeom prst="straightConnector1">
            <a:avLst/>
          </a:prstGeom>
          <a:ln w="635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90943" y="6196172"/>
            <a:ext cx="7389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 smtClean="0"/>
              <a:t>Guinée</a:t>
            </a:r>
            <a:endParaRPr lang="en-US" sz="1000" dirty="0"/>
          </a:p>
        </p:txBody>
      </p:sp>
      <p:sp>
        <p:nvSpPr>
          <p:cNvPr id="40" name="TextBox 39"/>
          <p:cNvSpPr txBox="1"/>
          <p:nvPr/>
        </p:nvSpPr>
        <p:spPr>
          <a:xfrm>
            <a:off x="6157" y="6662313"/>
            <a:ext cx="2139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7</a:t>
            </a:r>
            <a:r>
              <a:rPr lang="en-US" sz="1200" dirty="0" smtClean="0"/>
              <a:t>.___________________</a:t>
            </a:r>
            <a:endParaRPr lang="en-US" sz="1200" dirty="0"/>
          </a:p>
        </p:txBody>
      </p:sp>
      <p:cxnSp>
        <p:nvCxnSpPr>
          <p:cNvPr id="41" name="Straight Arrow Connector 40"/>
          <p:cNvCxnSpPr/>
          <p:nvPr/>
        </p:nvCxnSpPr>
        <p:spPr>
          <a:xfrm flipV="1">
            <a:off x="1616364" y="6051551"/>
            <a:ext cx="1730278" cy="793583"/>
          </a:xfrm>
          <a:prstGeom prst="straightConnector1">
            <a:avLst/>
          </a:prstGeom>
          <a:ln w="635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314032" y="6845134"/>
            <a:ext cx="10021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Burkina Faso</a:t>
            </a:r>
            <a:endParaRPr lang="en-US" sz="1000" dirty="0"/>
          </a:p>
        </p:txBody>
      </p:sp>
      <p:sp>
        <p:nvSpPr>
          <p:cNvPr id="44" name="TextBox 43"/>
          <p:cNvSpPr txBox="1"/>
          <p:nvPr/>
        </p:nvSpPr>
        <p:spPr>
          <a:xfrm>
            <a:off x="1339270" y="7533081"/>
            <a:ext cx="8774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Côte d’Ivoire</a:t>
            </a:r>
            <a:endParaRPr lang="en-US" sz="1000" dirty="0"/>
          </a:p>
        </p:txBody>
      </p:sp>
      <p:sp>
        <p:nvSpPr>
          <p:cNvPr id="45" name="TextBox 44"/>
          <p:cNvSpPr txBox="1"/>
          <p:nvPr/>
        </p:nvSpPr>
        <p:spPr>
          <a:xfrm>
            <a:off x="1079113" y="7348409"/>
            <a:ext cx="2139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8.___________________</a:t>
            </a:r>
            <a:endParaRPr lang="en-US" sz="1200" dirty="0"/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2740121" y="6488545"/>
            <a:ext cx="279211" cy="1044536"/>
          </a:xfrm>
          <a:prstGeom prst="straightConnector1">
            <a:avLst/>
          </a:prstGeom>
          <a:ln w="635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632363" y="7694667"/>
            <a:ext cx="2139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9</a:t>
            </a:r>
            <a:r>
              <a:rPr lang="en-US" sz="1200" dirty="0" smtClean="0"/>
              <a:t>.___________________</a:t>
            </a:r>
            <a:endParaRPr lang="en-US" sz="1200" dirty="0"/>
          </a:p>
        </p:txBody>
      </p:sp>
      <p:cxnSp>
        <p:nvCxnSpPr>
          <p:cNvPr id="51" name="Straight Arrow Connector 50"/>
          <p:cNvCxnSpPr/>
          <p:nvPr/>
        </p:nvCxnSpPr>
        <p:spPr>
          <a:xfrm flipH="1" flipV="1">
            <a:off x="3763818" y="6379284"/>
            <a:ext cx="492996" cy="1539005"/>
          </a:xfrm>
          <a:prstGeom prst="straightConnector1">
            <a:avLst/>
          </a:prstGeom>
          <a:ln w="635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2864809" y="7873406"/>
            <a:ext cx="7389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 </a:t>
            </a:r>
            <a:r>
              <a:rPr lang="en-US" sz="1000" dirty="0"/>
              <a:t>T</a:t>
            </a:r>
            <a:r>
              <a:rPr lang="en-US" sz="1000" dirty="0" smtClean="0"/>
              <a:t>ogo</a:t>
            </a:r>
            <a:endParaRPr lang="en-US" sz="1000" dirty="0"/>
          </a:p>
        </p:txBody>
      </p:sp>
      <p:sp>
        <p:nvSpPr>
          <p:cNvPr id="54" name="TextBox 53"/>
          <p:cNvSpPr txBox="1"/>
          <p:nvPr/>
        </p:nvSpPr>
        <p:spPr>
          <a:xfrm>
            <a:off x="4915281" y="7672068"/>
            <a:ext cx="7389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 Benin</a:t>
            </a:r>
            <a:endParaRPr lang="en-US" sz="1000" dirty="0"/>
          </a:p>
        </p:txBody>
      </p:sp>
      <p:sp>
        <p:nvSpPr>
          <p:cNvPr id="55" name="TextBox 54"/>
          <p:cNvSpPr txBox="1"/>
          <p:nvPr/>
        </p:nvSpPr>
        <p:spPr>
          <a:xfrm>
            <a:off x="4601247" y="7488752"/>
            <a:ext cx="2139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10.___________________</a:t>
            </a:r>
            <a:endParaRPr lang="en-US" sz="1200" dirty="0"/>
          </a:p>
        </p:txBody>
      </p:sp>
      <p:cxnSp>
        <p:nvCxnSpPr>
          <p:cNvPr id="56" name="Straight Arrow Connector 55"/>
          <p:cNvCxnSpPr/>
          <p:nvPr/>
        </p:nvCxnSpPr>
        <p:spPr>
          <a:xfrm flipH="1" flipV="1">
            <a:off x="3910062" y="6188364"/>
            <a:ext cx="808182" cy="1377757"/>
          </a:xfrm>
          <a:prstGeom prst="straightConnector1">
            <a:avLst/>
          </a:prstGeom>
          <a:ln w="635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718243" y="4209792"/>
            <a:ext cx="21397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11.___________________</a:t>
            </a:r>
            <a:endParaRPr lang="en-US" sz="1200" dirty="0"/>
          </a:p>
        </p:txBody>
      </p:sp>
      <p:cxnSp>
        <p:nvCxnSpPr>
          <p:cNvPr id="60" name="Straight Arrow Connector 59"/>
          <p:cNvCxnSpPr/>
          <p:nvPr/>
        </p:nvCxnSpPr>
        <p:spPr>
          <a:xfrm flipH="1">
            <a:off x="4909892" y="4440877"/>
            <a:ext cx="1488598" cy="759620"/>
          </a:xfrm>
          <a:prstGeom prst="straightConnector1">
            <a:avLst/>
          </a:prstGeom>
          <a:ln w="635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377101" y="4373983"/>
            <a:ext cx="7389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 Niger</a:t>
            </a:r>
            <a:endParaRPr lang="en-US" sz="1000" dirty="0"/>
          </a:p>
        </p:txBody>
      </p:sp>
      <p:sp>
        <p:nvSpPr>
          <p:cNvPr id="64" name="TextBox 63"/>
          <p:cNvSpPr txBox="1"/>
          <p:nvPr/>
        </p:nvSpPr>
        <p:spPr>
          <a:xfrm>
            <a:off x="4038020" y="1277804"/>
            <a:ext cx="248419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Useful Expressions for this activity</a:t>
            </a:r>
          </a:p>
          <a:p>
            <a:r>
              <a:rPr lang="en-US" sz="1200" dirty="0" smtClean="0"/>
              <a:t>“As-</a:t>
            </a:r>
            <a:r>
              <a:rPr lang="en-US" sz="1200" dirty="0" err="1" smtClean="0"/>
              <a:t>tu</a:t>
            </a:r>
            <a:r>
              <a:rPr lang="en-US" sz="1200" dirty="0" smtClean="0"/>
              <a:t> un </a:t>
            </a:r>
            <a:r>
              <a:rPr lang="en-US" sz="1200" dirty="0" err="1" smtClean="0"/>
              <a:t>ami</a:t>
            </a:r>
            <a:r>
              <a:rPr lang="en-US" sz="1200" dirty="0" smtClean="0"/>
              <a:t> de ____________?”</a:t>
            </a:r>
          </a:p>
          <a:p>
            <a:r>
              <a:rPr lang="en-US" sz="1200" dirty="0" smtClean="0"/>
              <a:t>“</a:t>
            </a:r>
            <a:r>
              <a:rPr lang="en-US" sz="1200" dirty="0" err="1" smtClean="0"/>
              <a:t>J’ai</a:t>
            </a:r>
            <a:r>
              <a:rPr lang="en-US" sz="1200" dirty="0" smtClean="0"/>
              <a:t> </a:t>
            </a:r>
            <a:r>
              <a:rPr lang="en-US" sz="1200" dirty="0" err="1" smtClean="0"/>
              <a:t>besoin</a:t>
            </a:r>
            <a:r>
              <a:rPr lang="en-US" sz="1200" dirty="0" smtClean="0"/>
              <a:t> de___________.”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408268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1168</TotalTime>
  <Words>109</Words>
  <Application>Microsoft Office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D49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Bridget Webster</dc:creator>
  <cp:lastModifiedBy>bhedstrom</cp:lastModifiedBy>
  <cp:revision>5</cp:revision>
  <dcterms:created xsi:type="dcterms:W3CDTF">2015-09-01T17:52:40Z</dcterms:created>
  <dcterms:modified xsi:type="dcterms:W3CDTF">2015-09-17T13:00:47Z</dcterms:modified>
</cp:coreProperties>
</file>